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399" r:id="rId2"/>
    <p:sldId id="405" r:id="rId3"/>
    <p:sldId id="401" r:id="rId4"/>
    <p:sldId id="402" r:id="rId5"/>
    <p:sldId id="441" r:id="rId6"/>
    <p:sldId id="442" r:id="rId7"/>
    <p:sldId id="443" r:id="rId8"/>
    <p:sldId id="444" r:id="rId9"/>
    <p:sldId id="445" r:id="rId10"/>
    <p:sldId id="446" r:id="rId11"/>
    <p:sldId id="447" r:id="rId12"/>
    <p:sldId id="448" r:id="rId13"/>
    <p:sldId id="449" r:id="rId14"/>
    <p:sldId id="450" r:id="rId15"/>
    <p:sldId id="452" r:id="rId16"/>
    <p:sldId id="453" r:id="rId17"/>
    <p:sldId id="454" r:id="rId18"/>
    <p:sldId id="456" r:id="rId19"/>
    <p:sldId id="455" r:id="rId20"/>
    <p:sldId id="457" r:id="rId21"/>
    <p:sldId id="458" r:id="rId22"/>
    <p:sldId id="459" r:id="rId23"/>
    <p:sldId id="460" r:id="rId24"/>
    <p:sldId id="461" r:id="rId25"/>
    <p:sldId id="462" r:id="rId26"/>
    <p:sldId id="463" r:id="rId27"/>
    <p:sldId id="464" r:id="rId28"/>
    <p:sldId id="465" r:id="rId29"/>
    <p:sldId id="466" r:id="rId30"/>
    <p:sldId id="40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9"/>
            <p14:sldId id="405"/>
            <p14:sldId id="401"/>
            <p14:sldId id="402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2"/>
            <p14:sldId id="453"/>
            <p14:sldId id="454"/>
            <p14:sldId id="456"/>
            <p14:sldId id="455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7E1"/>
    <a:srgbClr val="57563B"/>
    <a:srgbClr val="D5D9D1"/>
    <a:srgbClr val="788571"/>
    <a:srgbClr val="838F79"/>
    <a:srgbClr val="45442F"/>
    <a:srgbClr val="71806D"/>
    <a:srgbClr val="555845"/>
    <a:srgbClr val="D3B060"/>
    <a:srgbClr val="636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6807" autoAdjust="0"/>
  </p:normalViewPr>
  <p:slideViewPr>
    <p:cSldViewPr snapToGrid="0">
      <p:cViewPr>
        <p:scale>
          <a:sx n="75" d="100"/>
          <a:sy n="75" d="100"/>
        </p:scale>
        <p:origin x="1698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8729" y="516400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252447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endParaRPr lang="ru-RU" sz="2000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1. </a:t>
            </a:r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Различные слои управления памятью</a:t>
            </a:r>
            <a:endParaRPr lang="en-US" sz="2000" b="1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  <a:p>
            <a:r>
              <a:rPr lang="en-US" sz="20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2. </a:t>
            </a:r>
            <a:r>
              <a:rPr lang="ru-RU" sz="20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Введение в сборку мусора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3. Фаза маркировки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4. Фаза планирования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5. Фаза зачистки и сжатия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6. Продвинутые особенности</a:t>
            </a: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12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1 поколения, будут собраны 0 и 1 поколения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Подразумевается, что поколение 1 как более тяжеловесное будет собираться дольше, а потому влияние сборки 0 поколения будет незначительным</a:t>
            </a:r>
          </a:p>
        </p:txBody>
      </p:sp>
    </p:spTree>
    <p:extLst>
      <p:ext uri="{BB962C8B-B14F-4D97-AF65-F5344CB8AC3E}">
        <p14:creationId xmlns:p14="http://schemas.microsoft.com/office/powerpoint/2010/main" val="104856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1 поколения, будут собраны 0 и 1 поколения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Подразумевается, что поколение 1 как более тяжеловесное будет собираться дольше, а потому влияние сборки 0 поколения будет незначительным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Плюс избегаем ситуации, когда сразу за 1 поколением триггерит 0-е как самое активное (двойной останов всех потоков)</a:t>
            </a:r>
          </a:p>
        </p:txBody>
      </p:sp>
    </p:spTree>
    <p:extLst>
      <p:ext uri="{BB962C8B-B14F-4D97-AF65-F5344CB8AC3E}">
        <p14:creationId xmlns:p14="http://schemas.microsoft.com/office/powerpoint/2010/main" val="96007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Если сработает триггер 1 поколения, будут собраны 0 и 1 поколения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Подразумевается, что поколение 1 как более тяжеловесное будет собираться дольше, а потому влияние сборки 0 поколения будет незначительным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Плюс избегаем ситуации, когда сразу за 1 поколением триггерит 0-е как самое активное (двойной останов всех потоков)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2 поколения, будет собрано вообще всё: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Поколения 0, 1 и 2, включая </a:t>
            </a:r>
            <a:r>
              <a:rPr lang="en-US" dirty="0"/>
              <a:t>Large Objects Heap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1782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1 поколения, будут собраны 0 и 1 поколения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Подразумевается, что поколение 1 как более тяжеловесное будет собираться дольше, а потому влияние сборки 0 поколения будет незначительным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Плюс избегаем ситуации, когда сразу за 1 поколением триггерит 0-е как самое активное (двойной останов всех потоков)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2 поколения, будет собрано вообще всё: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Поколения 0, 1 и 2, включая </a:t>
            </a:r>
            <a:r>
              <a:rPr lang="en-US" dirty="0"/>
              <a:t>Large Objects Heap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8163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5CD8F13E-F603-4A12-8519-70443C7A8D71}"/>
              </a:ext>
            </a:extLst>
          </p:cNvPr>
          <p:cNvSpPr txBox="1"/>
          <p:nvPr/>
        </p:nvSpPr>
        <p:spPr>
          <a:xfrm>
            <a:off x="1780353" y="4859169"/>
            <a:ext cx="8258994" cy="359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маркирует</a:t>
            </a:r>
            <a:r>
              <a:rPr lang="ru-RU" sz="1500" dirty="0"/>
              <a:t> объекты для целевых поколений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2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5CD8F13E-F603-4A12-8519-70443C7A8D71}"/>
              </a:ext>
            </a:extLst>
          </p:cNvPr>
          <p:cNvSpPr txBox="1"/>
          <p:nvPr/>
        </p:nvSpPr>
        <p:spPr>
          <a:xfrm>
            <a:off x="1780353" y="4859169"/>
            <a:ext cx="8258994" cy="359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маркирует</a:t>
            </a:r>
            <a:r>
              <a:rPr lang="ru-RU" sz="1500" dirty="0"/>
              <a:t> объекты для целевых поколений (например, для нулевого)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495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359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</a:t>
            </a:r>
          </a:p>
        </p:txBody>
      </p:sp>
    </p:spTree>
    <p:extLst>
      <p:ext uri="{BB962C8B-B14F-4D97-AF65-F5344CB8AC3E}">
        <p14:creationId xmlns:p14="http://schemas.microsoft.com/office/powerpoint/2010/main" val="2995914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25112526-22E3-4AD2-9D26-D5688F092272}"/>
              </a:ext>
            </a:extLst>
          </p:cNvPr>
          <p:cNvSpPr/>
          <p:nvPr/>
        </p:nvSpPr>
        <p:spPr>
          <a:xfrm>
            <a:off x="7087847" y="3787304"/>
            <a:ext cx="61886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2B1F0F9-E1E8-488F-B9B8-B945EF8E9D11}"/>
              </a:ext>
            </a:extLst>
          </p:cNvPr>
          <p:cNvSpPr/>
          <p:nvPr/>
        </p:nvSpPr>
        <p:spPr>
          <a:xfrm>
            <a:off x="6535020" y="3785603"/>
            <a:ext cx="278835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35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Sweep Collection </a:t>
            </a:r>
            <a:r>
              <a:rPr lang="en-US" sz="1500" dirty="0"/>
              <a:t>– </a:t>
            </a:r>
            <a:r>
              <a:rPr lang="ru-RU" sz="1500" dirty="0"/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197032C-CCC2-413F-809B-F570C6DC06DA}"/>
              </a:ext>
            </a:extLst>
          </p:cNvPr>
          <p:cNvSpPr/>
          <p:nvPr/>
        </p:nvSpPr>
        <p:spPr>
          <a:xfrm>
            <a:off x="7358846" y="3785773"/>
            <a:ext cx="2664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9302B32-5CE2-42E5-AAFC-CF2EC4F4F179}"/>
              </a:ext>
            </a:extLst>
          </p:cNvPr>
          <p:cNvSpPr/>
          <p:nvPr/>
        </p:nvSpPr>
        <p:spPr>
          <a:xfrm>
            <a:off x="4869873" y="3796834"/>
            <a:ext cx="185966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EAFC007-C546-464E-99EA-01F8F877BEE2}"/>
              </a:ext>
            </a:extLst>
          </p:cNvPr>
          <p:cNvSpPr/>
          <p:nvPr/>
        </p:nvSpPr>
        <p:spPr>
          <a:xfrm>
            <a:off x="5822137" y="3785773"/>
            <a:ext cx="24320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06CFCE4-5695-4BEF-8440-4D983225BDE8}"/>
              </a:ext>
            </a:extLst>
          </p:cNvPr>
          <p:cNvSpPr/>
          <p:nvPr/>
        </p:nvSpPr>
        <p:spPr>
          <a:xfrm>
            <a:off x="4686336" y="3785775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022AE06-1C48-4422-A407-9B2D934901DB}"/>
              </a:ext>
            </a:extLst>
          </p:cNvPr>
          <p:cNvSpPr/>
          <p:nvPr/>
        </p:nvSpPr>
        <p:spPr>
          <a:xfrm>
            <a:off x="7742049" y="3785774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0CAA7B6-EE8F-4B42-8444-7610217FF458}"/>
              </a:ext>
            </a:extLst>
          </p:cNvPr>
          <p:cNvSpPr/>
          <p:nvPr/>
        </p:nvSpPr>
        <p:spPr>
          <a:xfrm>
            <a:off x="9228232" y="3785772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C2AE14E-8758-40C1-8933-E1E14051DE56}"/>
              </a:ext>
            </a:extLst>
          </p:cNvPr>
          <p:cNvSpPr/>
          <p:nvPr/>
        </p:nvSpPr>
        <p:spPr>
          <a:xfrm>
            <a:off x="9873739" y="3785772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5F787979-E7AC-4E38-8ADC-25F04A6AE847}"/>
              </a:ext>
            </a:extLst>
          </p:cNvPr>
          <p:cNvSpPr/>
          <p:nvPr/>
        </p:nvSpPr>
        <p:spPr>
          <a:xfrm>
            <a:off x="10491928" y="3785771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ABA6BC-A20C-4E66-A3CB-7DF46E51D62D}"/>
              </a:ext>
            </a:extLst>
          </p:cNvPr>
          <p:cNvSpPr/>
          <p:nvPr/>
        </p:nvSpPr>
        <p:spPr>
          <a:xfrm>
            <a:off x="9219830" y="3785774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98F9918-15D0-4C9F-BFDD-AF8D68E6C6E8}"/>
              </a:ext>
            </a:extLst>
          </p:cNvPr>
          <p:cNvSpPr/>
          <p:nvPr/>
        </p:nvSpPr>
        <p:spPr>
          <a:xfrm>
            <a:off x="844440" y="378577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9F1FC3-8E26-47B3-AADE-EDD9A94FFE96}"/>
              </a:ext>
            </a:extLst>
          </p:cNvPr>
          <p:cNvSpPr/>
          <p:nvPr/>
        </p:nvSpPr>
        <p:spPr>
          <a:xfrm>
            <a:off x="1060634" y="3782706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78128CA-8AFB-4F87-8475-439013CF9406}"/>
              </a:ext>
            </a:extLst>
          </p:cNvPr>
          <p:cNvSpPr/>
          <p:nvPr/>
        </p:nvSpPr>
        <p:spPr>
          <a:xfrm>
            <a:off x="1215344" y="378270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DDCEDF7-5EAD-47EE-ACCA-6C77510F7959}"/>
              </a:ext>
            </a:extLst>
          </p:cNvPr>
          <p:cNvSpPr/>
          <p:nvPr/>
        </p:nvSpPr>
        <p:spPr>
          <a:xfrm>
            <a:off x="1523047" y="378270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404DE4C-D068-4236-8616-71B81F16E97F}"/>
              </a:ext>
            </a:extLst>
          </p:cNvPr>
          <p:cNvSpPr/>
          <p:nvPr/>
        </p:nvSpPr>
        <p:spPr>
          <a:xfrm>
            <a:off x="1748279" y="3787304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5A63054-EB18-48AB-994E-593765AF983F}"/>
              </a:ext>
            </a:extLst>
          </p:cNvPr>
          <p:cNvSpPr/>
          <p:nvPr/>
        </p:nvSpPr>
        <p:spPr>
          <a:xfrm>
            <a:off x="2018692" y="3782706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1C068CF-7350-47A5-9417-FF4F0333B2B8}"/>
              </a:ext>
            </a:extLst>
          </p:cNvPr>
          <p:cNvSpPr/>
          <p:nvPr/>
        </p:nvSpPr>
        <p:spPr>
          <a:xfrm>
            <a:off x="838829" y="3785775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07CF35A-1174-4C94-999C-CFB43949941C}"/>
              </a:ext>
            </a:extLst>
          </p:cNvPr>
          <p:cNvSpPr/>
          <p:nvPr/>
        </p:nvSpPr>
        <p:spPr>
          <a:xfrm>
            <a:off x="11186036" y="3785774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C25E101-C914-415A-98E4-F61D8F52B1FE}"/>
              </a:ext>
            </a:extLst>
          </p:cNvPr>
          <p:cNvSpPr/>
          <p:nvPr/>
        </p:nvSpPr>
        <p:spPr>
          <a:xfrm>
            <a:off x="811025" y="1002501"/>
            <a:ext cx="11117267" cy="267026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046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25112526-22E3-4AD2-9D26-D5688F092272}"/>
              </a:ext>
            </a:extLst>
          </p:cNvPr>
          <p:cNvSpPr/>
          <p:nvPr/>
        </p:nvSpPr>
        <p:spPr>
          <a:xfrm>
            <a:off x="7087847" y="3787304"/>
            <a:ext cx="61886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2B1F0F9-E1E8-488F-B9B8-B945EF8E9D11}"/>
              </a:ext>
            </a:extLst>
          </p:cNvPr>
          <p:cNvSpPr/>
          <p:nvPr/>
        </p:nvSpPr>
        <p:spPr>
          <a:xfrm>
            <a:off x="6535020" y="3785603"/>
            <a:ext cx="278835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61071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7625290" y="4238625"/>
            <a:ext cx="15945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6041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35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Sweep Collection </a:t>
            </a:r>
            <a:r>
              <a:rPr lang="en-US" sz="1500" dirty="0"/>
              <a:t>– </a:t>
            </a:r>
            <a:r>
              <a:rPr lang="ru-RU" sz="1500" dirty="0"/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197032C-CCC2-413F-809B-F570C6DC06DA}"/>
              </a:ext>
            </a:extLst>
          </p:cNvPr>
          <p:cNvSpPr/>
          <p:nvPr/>
        </p:nvSpPr>
        <p:spPr>
          <a:xfrm>
            <a:off x="7358846" y="3785773"/>
            <a:ext cx="2664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9302B32-5CE2-42E5-AAFC-CF2EC4F4F179}"/>
              </a:ext>
            </a:extLst>
          </p:cNvPr>
          <p:cNvSpPr/>
          <p:nvPr/>
        </p:nvSpPr>
        <p:spPr>
          <a:xfrm>
            <a:off x="4869873" y="3796834"/>
            <a:ext cx="185966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EAFC007-C546-464E-99EA-01F8F877BEE2}"/>
              </a:ext>
            </a:extLst>
          </p:cNvPr>
          <p:cNvSpPr/>
          <p:nvPr/>
        </p:nvSpPr>
        <p:spPr>
          <a:xfrm>
            <a:off x="5822137" y="3785773"/>
            <a:ext cx="24320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022AE06-1C48-4422-A407-9B2D934901DB}"/>
              </a:ext>
            </a:extLst>
          </p:cNvPr>
          <p:cNvSpPr/>
          <p:nvPr/>
        </p:nvSpPr>
        <p:spPr>
          <a:xfrm>
            <a:off x="7742049" y="3785774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0CAA7B6-EE8F-4B42-8444-7610217FF458}"/>
              </a:ext>
            </a:extLst>
          </p:cNvPr>
          <p:cNvSpPr/>
          <p:nvPr/>
        </p:nvSpPr>
        <p:spPr>
          <a:xfrm>
            <a:off x="9228232" y="3785772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C2AE14E-8758-40C1-8933-E1E14051DE56}"/>
              </a:ext>
            </a:extLst>
          </p:cNvPr>
          <p:cNvSpPr/>
          <p:nvPr/>
        </p:nvSpPr>
        <p:spPr>
          <a:xfrm>
            <a:off x="9873739" y="3785772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5F787979-E7AC-4E38-8ADC-25F04A6AE847}"/>
              </a:ext>
            </a:extLst>
          </p:cNvPr>
          <p:cNvSpPr/>
          <p:nvPr/>
        </p:nvSpPr>
        <p:spPr>
          <a:xfrm>
            <a:off x="10491928" y="3785771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ABA6BC-A20C-4E66-A3CB-7DF46E51D62D}"/>
              </a:ext>
            </a:extLst>
          </p:cNvPr>
          <p:cNvSpPr/>
          <p:nvPr/>
        </p:nvSpPr>
        <p:spPr>
          <a:xfrm>
            <a:off x="9219830" y="3785774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98F9918-15D0-4C9F-BFDD-AF8D68E6C6E8}"/>
              </a:ext>
            </a:extLst>
          </p:cNvPr>
          <p:cNvSpPr/>
          <p:nvPr/>
        </p:nvSpPr>
        <p:spPr>
          <a:xfrm>
            <a:off x="844440" y="378577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9F1FC3-8E26-47B3-AADE-EDD9A94FFE96}"/>
              </a:ext>
            </a:extLst>
          </p:cNvPr>
          <p:cNvSpPr/>
          <p:nvPr/>
        </p:nvSpPr>
        <p:spPr>
          <a:xfrm>
            <a:off x="1060634" y="3782706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78128CA-8AFB-4F87-8475-439013CF9406}"/>
              </a:ext>
            </a:extLst>
          </p:cNvPr>
          <p:cNvSpPr/>
          <p:nvPr/>
        </p:nvSpPr>
        <p:spPr>
          <a:xfrm>
            <a:off x="1215344" y="378270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DDCEDF7-5EAD-47EE-ACCA-6C77510F7959}"/>
              </a:ext>
            </a:extLst>
          </p:cNvPr>
          <p:cNvSpPr/>
          <p:nvPr/>
        </p:nvSpPr>
        <p:spPr>
          <a:xfrm>
            <a:off x="1523047" y="378270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404DE4C-D068-4236-8616-71B81F16E97F}"/>
              </a:ext>
            </a:extLst>
          </p:cNvPr>
          <p:cNvSpPr/>
          <p:nvPr/>
        </p:nvSpPr>
        <p:spPr>
          <a:xfrm>
            <a:off x="1748279" y="3787304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5A63054-EB18-48AB-994E-593765AF983F}"/>
              </a:ext>
            </a:extLst>
          </p:cNvPr>
          <p:cNvSpPr/>
          <p:nvPr/>
        </p:nvSpPr>
        <p:spPr>
          <a:xfrm>
            <a:off x="2018692" y="3782706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1C068CF-7350-47A5-9417-FF4F0333B2B8}"/>
              </a:ext>
            </a:extLst>
          </p:cNvPr>
          <p:cNvSpPr/>
          <p:nvPr/>
        </p:nvSpPr>
        <p:spPr>
          <a:xfrm>
            <a:off x="838828" y="3785775"/>
            <a:ext cx="6903055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07CF35A-1174-4C94-999C-CFB43949941C}"/>
              </a:ext>
            </a:extLst>
          </p:cNvPr>
          <p:cNvSpPr/>
          <p:nvPr/>
        </p:nvSpPr>
        <p:spPr>
          <a:xfrm>
            <a:off x="11186036" y="3785774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C25E101-C914-415A-98E4-F61D8F52B1FE}"/>
              </a:ext>
            </a:extLst>
          </p:cNvPr>
          <p:cNvSpPr/>
          <p:nvPr/>
        </p:nvSpPr>
        <p:spPr>
          <a:xfrm>
            <a:off x="811025" y="1002501"/>
            <a:ext cx="11117267" cy="267026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7625290" y="4216506"/>
            <a:ext cx="1594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7625290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647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938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bg1">
                    <a:lumMod val="65000"/>
                  </a:schemeClr>
                </a:solidFill>
              </a:rPr>
              <a:t>Sweep Collection </a:t>
            </a: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– </a:t>
            </a:r>
            <a:r>
              <a:rPr lang="ru-RU" sz="1500" dirty="0">
                <a:solidFill>
                  <a:schemeClr val="bg1">
                    <a:lumMod val="65000"/>
                  </a:schemeClr>
                </a:solidFill>
              </a:rPr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Compact Collection</a:t>
            </a:r>
            <a:r>
              <a:rPr lang="en-US" sz="1500" dirty="0"/>
              <a:t> – </a:t>
            </a:r>
            <a:r>
              <a:rPr lang="ru-RU" sz="1500" dirty="0"/>
              <a:t>все достижимые объекты поколения 0 уплотняются, занимая места недостижимых объектов.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063547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8ADF90-D148-4080-BF29-2AA4040B10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4598DD1-0D4C-4E43-9F50-61DAB7F0E9EF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11" name="Content Placeholder 6">
              <a:extLst>
                <a:ext uri="{FF2B5EF4-FFF2-40B4-BE49-F238E27FC236}">
                  <a16:creationId xmlns:a16="http://schemas.microsoft.com/office/drawing/2014/main" id="{1EFFAE98-7A7C-4E9E-85A1-E9037FA2EC8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12" name="Picture 10" descr="github icon">
              <a:extLst>
                <a:ext uri="{FF2B5EF4-FFF2-40B4-BE49-F238E27FC236}">
                  <a16:creationId xmlns:a16="http://schemas.microsoft.com/office/drawing/2014/main" id="{C72969AF-E61E-405A-B98E-29D5148F15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442A72-1A0A-4799-96DD-FA7FDF79CC46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7677AC-E564-466A-B5C3-729F8F0461EF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42E08AB-1A3D-4C01-9A35-33CC984C9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2857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178D7360-8C28-4B35-A1B2-E12029A694AC}"/>
              </a:ext>
            </a:extLst>
          </p:cNvPr>
          <p:cNvSpPr/>
          <p:nvPr/>
        </p:nvSpPr>
        <p:spPr>
          <a:xfrm>
            <a:off x="7091921" y="3806929"/>
            <a:ext cx="49849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5104D75-2B67-473D-9F44-906D0CAEF2C0}"/>
              </a:ext>
            </a:extLst>
          </p:cNvPr>
          <p:cNvSpPr/>
          <p:nvPr/>
        </p:nvSpPr>
        <p:spPr>
          <a:xfrm>
            <a:off x="6530445" y="3806929"/>
            <a:ext cx="293208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938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bg1">
                    <a:lumMod val="65000"/>
                  </a:schemeClr>
                </a:solidFill>
              </a:rPr>
              <a:t>Sweep Collection </a:t>
            </a: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– </a:t>
            </a:r>
            <a:r>
              <a:rPr lang="ru-RU" sz="1500" dirty="0">
                <a:solidFill>
                  <a:schemeClr val="bg1">
                    <a:lumMod val="65000"/>
                  </a:schemeClr>
                </a:solidFill>
              </a:rPr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Compact Collection</a:t>
            </a:r>
            <a:r>
              <a:rPr lang="en-US" sz="1500" dirty="0"/>
              <a:t> – </a:t>
            </a:r>
            <a:r>
              <a:rPr lang="ru-RU" sz="1500" dirty="0"/>
              <a:t>все достижимые объекты поколения 0 уплотняются, занимая места недостижимых объектов.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6A8D60C-69D8-41D0-BC85-07DD571EE4E0}"/>
              </a:ext>
            </a:extLst>
          </p:cNvPr>
          <p:cNvSpPr/>
          <p:nvPr/>
        </p:nvSpPr>
        <p:spPr>
          <a:xfrm>
            <a:off x="7355231" y="3806929"/>
            <a:ext cx="27367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F9E6559-0AFD-4AA0-A979-9971856A66D9}"/>
              </a:ext>
            </a:extLst>
          </p:cNvPr>
          <p:cNvSpPr/>
          <p:nvPr/>
        </p:nvSpPr>
        <p:spPr>
          <a:xfrm>
            <a:off x="4873488" y="3817990"/>
            <a:ext cx="19424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672E326-23E6-4CBD-A822-F05A1A996FDB}"/>
              </a:ext>
            </a:extLst>
          </p:cNvPr>
          <p:cNvSpPr/>
          <p:nvPr/>
        </p:nvSpPr>
        <p:spPr>
          <a:xfrm>
            <a:off x="5825752" y="3806929"/>
            <a:ext cx="23857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CD8E8C-E5F4-4DCF-9E47-644A6F48761E}"/>
              </a:ext>
            </a:extLst>
          </p:cNvPr>
          <p:cNvSpPr/>
          <p:nvPr/>
        </p:nvSpPr>
        <p:spPr>
          <a:xfrm>
            <a:off x="4689951" y="3806931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6B97C02-291E-4BF5-8749-920234481472}"/>
              </a:ext>
            </a:extLst>
          </p:cNvPr>
          <p:cNvSpPr/>
          <p:nvPr/>
        </p:nvSpPr>
        <p:spPr>
          <a:xfrm>
            <a:off x="7745664" y="3806930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4A50B1-8978-4D19-A0F9-6FEB967658B6}"/>
              </a:ext>
            </a:extLst>
          </p:cNvPr>
          <p:cNvSpPr/>
          <p:nvPr/>
        </p:nvSpPr>
        <p:spPr>
          <a:xfrm>
            <a:off x="9231847" y="3806928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40AB3E-C593-438C-B946-6B11E592B64B}"/>
              </a:ext>
            </a:extLst>
          </p:cNvPr>
          <p:cNvSpPr/>
          <p:nvPr/>
        </p:nvSpPr>
        <p:spPr>
          <a:xfrm>
            <a:off x="9877354" y="3806928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7D1BD1-2CE1-469E-B770-852FE2624817}"/>
              </a:ext>
            </a:extLst>
          </p:cNvPr>
          <p:cNvSpPr/>
          <p:nvPr/>
        </p:nvSpPr>
        <p:spPr>
          <a:xfrm>
            <a:off x="10495543" y="3806927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ECE769-2E21-490D-9D9C-3AA689B82071}"/>
              </a:ext>
            </a:extLst>
          </p:cNvPr>
          <p:cNvSpPr/>
          <p:nvPr/>
        </p:nvSpPr>
        <p:spPr>
          <a:xfrm>
            <a:off x="9223445" y="3806930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E1E0EEE-1879-4CAC-B352-301D713AB963}"/>
              </a:ext>
            </a:extLst>
          </p:cNvPr>
          <p:cNvSpPr/>
          <p:nvPr/>
        </p:nvSpPr>
        <p:spPr>
          <a:xfrm>
            <a:off x="848055" y="3806927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3A494D1-51DE-4D54-8227-D92FF585FD34}"/>
              </a:ext>
            </a:extLst>
          </p:cNvPr>
          <p:cNvSpPr/>
          <p:nvPr/>
        </p:nvSpPr>
        <p:spPr>
          <a:xfrm>
            <a:off x="1064249" y="3803862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F2A0318-7D61-438E-B2BA-8BB5EBB17749}"/>
              </a:ext>
            </a:extLst>
          </p:cNvPr>
          <p:cNvSpPr/>
          <p:nvPr/>
        </p:nvSpPr>
        <p:spPr>
          <a:xfrm>
            <a:off x="1218959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EE4B2F-297B-467E-A49F-B59459399E72}"/>
              </a:ext>
            </a:extLst>
          </p:cNvPr>
          <p:cNvSpPr/>
          <p:nvPr/>
        </p:nvSpPr>
        <p:spPr>
          <a:xfrm>
            <a:off x="1526662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BA13930-3965-4A07-8368-95E122EA689F}"/>
              </a:ext>
            </a:extLst>
          </p:cNvPr>
          <p:cNvSpPr/>
          <p:nvPr/>
        </p:nvSpPr>
        <p:spPr>
          <a:xfrm>
            <a:off x="1751894" y="3808460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09A1DBF-4355-4C71-AC05-51E1EA4918A3}"/>
              </a:ext>
            </a:extLst>
          </p:cNvPr>
          <p:cNvSpPr/>
          <p:nvPr/>
        </p:nvSpPr>
        <p:spPr>
          <a:xfrm>
            <a:off x="2022307" y="3803862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D7B869-0648-4C57-9E8B-CC49F2B722F7}"/>
              </a:ext>
            </a:extLst>
          </p:cNvPr>
          <p:cNvSpPr/>
          <p:nvPr/>
        </p:nvSpPr>
        <p:spPr>
          <a:xfrm>
            <a:off x="842444" y="3806931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097974E-3BB3-4353-834C-2CE9456D2F72}"/>
              </a:ext>
            </a:extLst>
          </p:cNvPr>
          <p:cNvSpPr/>
          <p:nvPr/>
        </p:nvSpPr>
        <p:spPr>
          <a:xfrm>
            <a:off x="11189651" y="3806930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8D811F6-7C5A-4F1B-9874-1F54D0B3CE4F}"/>
              </a:ext>
            </a:extLst>
          </p:cNvPr>
          <p:cNvSpPr/>
          <p:nvPr/>
        </p:nvSpPr>
        <p:spPr>
          <a:xfrm>
            <a:off x="5059619" y="3805003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D46288D-322F-4F01-B4B7-DBE055831A21}"/>
              </a:ext>
            </a:extLst>
          </p:cNvPr>
          <p:cNvSpPr/>
          <p:nvPr/>
        </p:nvSpPr>
        <p:spPr>
          <a:xfrm>
            <a:off x="6069119" y="3812458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B492DF5-80E9-4E51-BE2B-7EE515C21AEB}"/>
              </a:ext>
            </a:extLst>
          </p:cNvPr>
          <p:cNvSpPr/>
          <p:nvPr/>
        </p:nvSpPr>
        <p:spPr>
          <a:xfrm>
            <a:off x="7146564" y="3812457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299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178D7360-8C28-4B35-A1B2-E12029A694AC}"/>
              </a:ext>
            </a:extLst>
          </p:cNvPr>
          <p:cNvSpPr/>
          <p:nvPr/>
        </p:nvSpPr>
        <p:spPr>
          <a:xfrm>
            <a:off x="7091921" y="3806929"/>
            <a:ext cx="49849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5104D75-2B67-473D-9F44-906D0CAEF2C0}"/>
              </a:ext>
            </a:extLst>
          </p:cNvPr>
          <p:cNvSpPr/>
          <p:nvPr/>
        </p:nvSpPr>
        <p:spPr>
          <a:xfrm>
            <a:off x="6530445" y="3806929"/>
            <a:ext cx="293208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938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bg1">
                    <a:lumMod val="65000"/>
                  </a:schemeClr>
                </a:solidFill>
              </a:rPr>
              <a:t>Sweep Collection </a:t>
            </a: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– </a:t>
            </a:r>
            <a:r>
              <a:rPr lang="ru-RU" sz="1500" dirty="0">
                <a:solidFill>
                  <a:schemeClr val="bg1">
                    <a:lumMod val="65000"/>
                  </a:schemeClr>
                </a:solidFill>
              </a:rPr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Compact Collection</a:t>
            </a:r>
            <a:r>
              <a:rPr lang="en-US" sz="1500" dirty="0"/>
              <a:t> – </a:t>
            </a:r>
            <a:r>
              <a:rPr lang="ru-RU" sz="1500" dirty="0"/>
              <a:t>все достижимые объекты поколения 0 уплотняются, занимая места недостижимых объектов.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6A8D60C-69D8-41D0-BC85-07DD571EE4E0}"/>
              </a:ext>
            </a:extLst>
          </p:cNvPr>
          <p:cNvSpPr/>
          <p:nvPr/>
        </p:nvSpPr>
        <p:spPr>
          <a:xfrm>
            <a:off x="7355231" y="3806929"/>
            <a:ext cx="27367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F9E6559-0AFD-4AA0-A979-9971856A66D9}"/>
              </a:ext>
            </a:extLst>
          </p:cNvPr>
          <p:cNvSpPr/>
          <p:nvPr/>
        </p:nvSpPr>
        <p:spPr>
          <a:xfrm>
            <a:off x="4873488" y="3817990"/>
            <a:ext cx="19424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672E326-23E6-4CBD-A822-F05A1A996FDB}"/>
              </a:ext>
            </a:extLst>
          </p:cNvPr>
          <p:cNvSpPr/>
          <p:nvPr/>
        </p:nvSpPr>
        <p:spPr>
          <a:xfrm>
            <a:off x="5825752" y="3806929"/>
            <a:ext cx="23857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CD8E8C-E5F4-4DCF-9E47-644A6F48761E}"/>
              </a:ext>
            </a:extLst>
          </p:cNvPr>
          <p:cNvSpPr/>
          <p:nvPr/>
        </p:nvSpPr>
        <p:spPr>
          <a:xfrm>
            <a:off x="4689951" y="3806931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6B97C02-291E-4BF5-8749-920234481472}"/>
              </a:ext>
            </a:extLst>
          </p:cNvPr>
          <p:cNvSpPr/>
          <p:nvPr/>
        </p:nvSpPr>
        <p:spPr>
          <a:xfrm>
            <a:off x="7745664" y="3806930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4A50B1-8978-4D19-A0F9-6FEB967658B6}"/>
              </a:ext>
            </a:extLst>
          </p:cNvPr>
          <p:cNvSpPr/>
          <p:nvPr/>
        </p:nvSpPr>
        <p:spPr>
          <a:xfrm>
            <a:off x="9231847" y="3806928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40AB3E-C593-438C-B946-6B11E592B64B}"/>
              </a:ext>
            </a:extLst>
          </p:cNvPr>
          <p:cNvSpPr/>
          <p:nvPr/>
        </p:nvSpPr>
        <p:spPr>
          <a:xfrm>
            <a:off x="9877354" y="3806928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7D1BD1-2CE1-469E-B770-852FE2624817}"/>
              </a:ext>
            </a:extLst>
          </p:cNvPr>
          <p:cNvSpPr/>
          <p:nvPr/>
        </p:nvSpPr>
        <p:spPr>
          <a:xfrm>
            <a:off x="10495543" y="3806927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ECE769-2E21-490D-9D9C-3AA689B82071}"/>
              </a:ext>
            </a:extLst>
          </p:cNvPr>
          <p:cNvSpPr/>
          <p:nvPr/>
        </p:nvSpPr>
        <p:spPr>
          <a:xfrm>
            <a:off x="9223445" y="3806930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E1E0EEE-1879-4CAC-B352-301D713AB963}"/>
              </a:ext>
            </a:extLst>
          </p:cNvPr>
          <p:cNvSpPr/>
          <p:nvPr/>
        </p:nvSpPr>
        <p:spPr>
          <a:xfrm>
            <a:off x="848055" y="3806927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3A494D1-51DE-4D54-8227-D92FF585FD34}"/>
              </a:ext>
            </a:extLst>
          </p:cNvPr>
          <p:cNvSpPr/>
          <p:nvPr/>
        </p:nvSpPr>
        <p:spPr>
          <a:xfrm>
            <a:off x="1064249" y="3803862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F2A0318-7D61-438E-B2BA-8BB5EBB17749}"/>
              </a:ext>
            </a:extLst>
          </p:cNvPr>
          <p:cNvSpPr/>
          <p:nvPr/>
        </p:nvSpPr>
        <p:spPr>
          <a:xfrm>
            <a:off x="1218959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EE4B2F-297B-467E-A49F-B59459399E72}"/>
              </a:ext>
            </a:extLst>
          </p:cNvPr>
          <p:cNvSpPr/>
          <p:nvPr/>
        </p:nvSpPr>
        <p:spPr>
          <a:xfrm>
            <a:off x="1526662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BA13930-3965-4A07-8368-95E122EA689F}"/>
              </a:ext>
            </a:extLst>
          </p:cNvPr>
          <p:cNvSpPr/>
          <p:nvPr/>
        </p:nvSpPr>
        <p:spPr>
          <a:xfrm>
            <a:off x="1751894" y="3808460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09A1DBF-4355-4C71-AC05-51E1EA4918A3}"/>
              </a:ext>
            </a:extLst>
          </p:cNvPr>
          <p:cNvSpPr/>
          <p:nvPr/>
        </p:nvSpPr>
        <p:spPr>
          <a:xfrm>
            <a:off x="2022307" y="3803862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D7B869-0648-4C57-9E8B-CC49F2B722F7}"/>
              </a:ext>
            </a:extLst>
          </p:cNvPr>
          <p:cNvSpPr/>
          <p:nvPr/>
        </p:nvSpPr>
        <p:spPr>
          <a:xfrm>
            <a:off x="842444" y="3806931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097974E-3BB3-4353-834C-2CE9456D2F72}"/>
              </a:ext>
            </a:extLst>
          </p:cNvPr>
          <p:cNvSpPr/>
          <p:nvPr/>
        </p:nvSpPr>
        <p:spPr>
          <a:xfrm>
            <a:off x="11189651" y="3806930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77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4678715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31605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4678715" y="4238625"/>
            <a:ext cx="4541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4678714" y="4216506"/>
            <a:ext cx="4541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3123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938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bg1">
                    <a:lumMod val="65000"/>
                  </a:schemeClr>
                </a:solidFill>
              </a:rPr>
              <a:t>Sweep Collection </a:t>
            </a: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– </a:t>
            </a:r>
            <a:r>
              <a:rPr lang="ru-RU" sz="1500" dirty="0">
                <a:solidFill>
                  <a:schemeClr val="bg1">
                    <a:lumMod val="65000"/>
                  </a:schemeClr>
                </a:solidFill>
              </a:rPr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Compact Collection</a:t>
            </a:r>
            <a:r>
              <a:rPr lang="en-US" sz="1500" dirty="0"/>
              <a:t> – </a:t>
            </a:r>
            <a:r>
              <a:rPr lang="ru-RU" sz="1500" dirty="0"/>
              <a:t>все достижимые объекты поколения 0 уплотняются, занимая места недостижимых объектов.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6A8D60C-69D8-41D0-BC85-07DD571EE4E0}"/>
              </a:ext>
            </a:extLst>
          </p:cNvPr>
          <p:cNvSpPr/>
          <p:nvPr/>
        </p:nvSpPr>
        <p:spPr>
          <a:xfrm>
            <a:off x="4687941" y="3806929"/>
            <a:ext cx="1104985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CD8E8C-E5F4-4DCF-9E47-644A6F48761E}"/>
              </a:ext>
            </a:extLst>
          </p:cNvPr>
          <p:cNvSpPr/>
          <p:nvPr/>
        </p:nvSpPr>
        <p:spPr>
          <a:xfrm>
            <a:off x="4689951" y="3806931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6B97C02-291E-4BF5-8749-920234481472}"/>
              </a:ext>
            </a:extLst>
          </p:cNvPr>
          <p:cNvSpPr/>
          <p:nvPr/>
        </p:nvSpPr>
        <p:spPr>
          <a:xfrm>
            <a:off x="7745664" y="3806930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4A50B1-8978-4D19-A0F9-6FEB967658B6}"/>
              </a:ext>
            </a:extLst>
          </p:cNvPr>
          <p:cNvSpPr/>
          <p:nvPr/>
        </p:nvSpPr>
        <p:spPr>
          <a:xfrm>
            <a:off x="9231847" y="3806928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40AB3E-C593-438C-B946-6B11E592B64B}"/>
              </a:ext>
            </a:extLst>
          </p:cNvPr>
          <p:cNvSpPr/>
          <p:nvPr/>
        </p:nvSpPr>
        <p:spPr>
          <a:xfrm>
            <a:off x="9877354" y="3806928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7D1BD1-2CE1-469E-B770-852FE2624817}"/>
              </a:ext>
            </a:extLst>
          </p:cNvPr>
          <p:cNvSpPr/>
          <p:nvPr/>
        </p:nvSpPr>
        <p:spPr>
          <a:xfrm>
            <a:off x="10495543" y="3806927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ECE769-2E21-490D-9D9C-3AA689B82071}"/>
              </a:ext>
            </a:extLst>
          </p:cNvPr>
          <p:cNvSpPr/>
          <p:nvPr/>
        </p:nvSpPr>
        <p:spPr>
          <a:xfrm>
            <a:off x="9223445" y="3806930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E1E0EEE-1879-4CAC-B352-301D713AB963}"/>
              </a:ext>
            </a:extLst>
          </p:cNvPr>
          <p:cNvSpPr/>
          <p:nvPr/>
        </p:nvSpPr>
        <p:spPr>
          <a:xfrm>
            <a:off x="848055" y="3806927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3A494D1-51DE-4D54-8227-D92FF585FD34}"/>
              </a:ext>
            </a:extLst>
          </p:cNvPr>
          <p:cNvSpPr/>
          <p:nvPr/>
        </p:nvSpPr>
        <p:spPr>
          <a:xfrm>
            <a:off x="1064249" y="3803862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F2A0318-7D61-438E-B2BA-8BB5EBB17749}"/>
              </a:ext>
            </a:extLst>
          </p:cNvPr>
          <p:cNvSpPr/>
          <p:nvPr/>
        </p:nvSpPr>
        <p:spPr>
          <a:xfrm>
            <a:off x="1218959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EE4B2F-297B-467E-A49F-B59459399E72}"/>
              </a:ext>
            </a:extLst>
          </p:cNvPr>
          <p:cNvSpPr/>
          <p:nvPr/>
        </p:nvSpPr>
        <p:spPr>
          <a:xfrm>
            <a:off x="1526662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BA13930-3965-4A07-8368-95E122EA689F}"/>
              </a:ext>
            </a:extLst>
          </p:cNvPr>
          <p:cNvSpPr/>
          <p:nvPr/>
        </p:nvSpPr>
        <p:spPr>
          <a:xfrm>
            <a:off x="1751894" y="3808460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09A1DBF-4355-4C71-AC05-51E1EA4918A3}"/>
              </a:ext>
            </a:extLst>
          </p:cNvPr>
          <p:cNvSpPr/>
          <p:nvPr/>
        </p:nvSpPr>
        <p:spPr>
          <a:xfrm>
            <a:off x="2022307" y="3803862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D7B869-0648-4C57-9E8B-CC49F2B722F7}"/>
              </a:ext>
            </a:extLst>
          </p:cNvPr>
          <p:cNvSpPr/>
          <p:nvPr/>
        </p:nvSpPr>
        <p:spPr>
          <a:xfrm>
            <a:off x="842444" y="3806931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097974E-3BB3-4353-834C-2CE9456D2F72}"/>
              </a:ext>
            </a:extLst>
          </p:cNvPr>
          <p:cNvSpPr/>
          <p:nvPr/>
        </p:nvSpPr>
        <p:spPr>
          <a:xfrm>
            <a:off x="11189651" y="3806930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80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D9F1037D-2681-45D6-AD19-77C6CA481CE4}"/>
              </a:ext>
            </a:extLst>
          </p:cNvPr>
          <p:cNvGrpSpPr/>
          <p:nvPr/>
        </p:nvGrpSpPr>
        <p:grpSpPr>
          <a:xfrm>
            <a:off x="1070159" y="2635659"/>
            <a:ext cx="11764412" cy="691991"/>
            <a:chOff x="1070159" y="1542551"/>
            <a:chExt cx="11764412" cy="69199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3D3814A-A9E8-4B55-A4C2-4C852690D70F}"/>
                </a:ext>
              </a:extLst>
            </p:cNvPr>
            <p:cNvGrpSpPr/>
            <p:nvPr/>
          </p:nvGrpSpPr>
          <p:grpSpPr>
            <a:xfrm>
              <a:off x="1203340" y="1594864"/>
              <a:ext cx="11631231" cy="537076"/>
              <a:chOff x="1650946" y="1594864"/>
              <a:chExt cx="11631231" cy="537076"/>
            </a:xfrm>
          </p:grpSpPr>
          <p:sp>
            <p:nvSpPr>
              <p:cNvPr id="18" name="Left Bracket 17">
                <a:extLst>
                  <a:ext uri="{FF2B5EF4-FFF2-40B4-BE49-F238E27FC236}">
                    <a16:creationId xmlns:a16="http://schemas.microsoft.com/office/drawing/2014/main" id="{415EECDC-8943-42A6-8914-05B2EEEEF376}"/>
                  </a:ext>
                </a:extLst>
              </p:cNvPr>
              <p:cNvSpPr/>
              <p:nvPr/>
            </p:nvSpPr>
            <p:spPr>
              <a:xfrm rot="5400000">
                <a:off x="6562317" y="-2930975"/>
                <a:ext cx="151544" cy="9974285"/>
              </a:xfrm>
              <a:prstGeom prst="leftBracket">
                <a:avLst>
                  <a:gd name="adj" fmla="val 86499"/>
                </a:avLst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eft Bracket 18">
                <a:extLst>
                  <a:ext uri="{FF2B5EF4-FFF2-40B4-BE49-F238E27FC236}">
                    <a16:creationId xmlns:a16="http://schemas.microsoft.com/office/drawing/2014/main" id="{9B5832DD-A56A-44F0-ACAA-D5D556586588}"/>
                  </a:ext>
                </a:extLst>
              </p:cNvPr>
              <p:cNvSpPr/>
              <p:nvPr/>
            </p:nvSpPr>
            <p:spPr>
              <a:xfrm rot="5400000">
                <a:off x="12056646" y="1538654"/>
                <a:ext cx="151544" cy="1014372"/>
              </a:xfrm>
              <a:prstGeom prst="leftBracket">
                <a:avLst>
                  <a:gd name="adj" fmla="val 58130"/>
                </a:avLst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2A51A23-F9A3-4420-B9EB-661BAF50FF2F}"/>
                  </a:ext>
                </a:extLst>
              </p:cNvPr>
              <p:cNvSpPr txBox="1"/>
              <p:nvPr/>
            </p:nvSpPr>
            <p:spPr>
              <a:xfrm>
                <a:off x="1658259" y="1594864"/>
                <a:ext cx="8234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1">
                        <a:lumMod val="50000"/>
                      </a:schemeClr>
                    </a:solidFill>
                  </a:rPr>
                  <a:t>commited</a:t>
                </a:r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08ECF5-09E7-40F0-B13B-B665F87BF664}"/>
                  </a:ext>
                </a:extLst>
              </p:cNvPr>
              <p:cNvSpPr txBox="1"/>
              <p:nvPr/>
            </p:nvSpPr>
            <p:spPr>
              <a:xfrm>
                <a:off x="10982658" y="1594864"/>
                <a:ext cx="22995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1">
                        <a:lumMod val="50000"/>
                      </a:schemeClr>
                    </a:solidFill>
                  </a:rPr>
                  <a:t>reserved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4CFD61B-08E5-47D3-A371-C1B931021A12}"/>
                </a:ext>
              </a:extLst>
            </p:cNvPr>
            <p:cNvSpPr/>
            <p:nvPr/>
          </p:nvSpPr>
          <p:spPr>
            <a:xfrm>
              <a:off x="1070159" y="1542551"/>
              <a:ext cx="11117267" cy="691991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9047761-76DB-416D-A49E-3E7FDCC8ACCE}"/>
              </a:ext>
            </a:extLst>
          </p:cNvPr>
          <p:cNvSpPr/>
          <p:nvPr/>
        </p:nvSpPr>
        <p:spPr>
          <a:xfrm>
            <a:off x="7088306" y="3377948"/>
            <a:ext cx="53698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D3D02-575E-485B-9D18-ADE04394B56B}"/>
              </a:ext>
            </a:extLst>
          </p:cNvPr>
          <p:cNvSpPr/>
          <p:nvPr/>
        </p:nvSpPr>
        <p:spPr>
          <a:xfrm>
            <a:off x="4869873" y="3389009"/>
            <a:ext cx="50209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3FB68B-342F-4821-A6F4-F82132AB2F87}"/>
              </a:ext>
            </a:extLst>
          </p:cNvPr>
          <p:cNvSpPr/>
          <p:nvPr/>
        </p:nvSpPr>
        <p:spPr>
          <a:xfrm>
            <a:off x="5822137" y="3377948"/>
            <a:ext cx="997901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F7488-0B28-4D96-BBAF-304346E9F584}"/>
              </a:ext>
            </a:extLst>
          </p:cNvPr>
          <p:cNvSpPr/>
          <p:nvPr/>
        </p:nvSpPr>
        <p:spPr>
          <a:xfrm>
            <a:off x="4686336" y="3377950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53F75-D5F6-495E-A4DF-48DA59A59E90}"/>
              </a:ext>
            </a:extLst>
          </p:cNvPr>
          <p:cNvSpPr/>
          <p:nvPr/>
        </p:nvSpPr>
        <p:spPr>
          <a:xfrm>
            <a:off x="7742049" y="3377949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BCB7931-FE37-4613-A0FA-C295FED089A3}"/>
              </a:ext>
            </a:extLst>
          </p:cNvPr>
          <p:cNvCxnSpPr>
            <a:cxnSpLocks/>
          </p:cNvCxnSpPr>
          <p:nvPr/>
        </p:nvCxnSpPr>
        <p:spPr>
          <a:xfrm>
            <a:off x="1518161" y="3248025"/>
            <a:ext cx="0" cy="111442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7F0627-242C-46E4-8DA0-5B990C35A7C5}"/>
              </a:ext>
            </a:extLst>
          </p:cNvPr>
          <p:cNvCxnSpPr>
            <a:cxnSpLocks/>
          </p:cNvCxnSpPr>
          <p:nvPr/>
        </p:nvCxnSpPr>
        <p:spPr>
          <a:xfrm>
            <a:off x="838829" y="4238625"/>
            <a:ext cx="6793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6579F5-1693-45B5-B3C5-7FE17D410F66}"/>
              </a:ext>
            </a:extLst>
          </p:cNvPr>
          <p:cNvCxnSpPr>
            <a:cxnSpLocks/>
          </p:cNvCxnSpPr>
          <p:nvPr/>
        </p:nvCxnSpPr>
        <p:spPr>
          <a:xfrm>
            <a:off x="1518161" y="4238625"/>
            <a:ext cx="42747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ACB2C64-CD2D-42C2-A0AC-ACA2B9D4438D}"/>
              </a:ext>
            </a:extLst>
          </p:cNvPr>
          <p:cNvCxnSpPr>
            <a:cxnSpLocks/>
          </p:cNvCxnSpPr>
          <p:nvPr/>
        </p:nvCxnSpPr>
        <p:spPr>
          <a:xfrm>
            <a:off x="5792926" y="4238625"/>
            <a:ext cx="342690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3B349A8-D489-451B-AD3D-292DEBAC5C96}"/>
              </a:ext>
            </a:extLst>
          </p:cNvPr>
          <p:cNvSpPr txBox="1"/>
          <p:nvPr/>
        </p:nvSpPr>
        <p:spPr>
          <a:xfrm>
            <a:off x="5822136" y="4216506"/>
            <a:ext cx="339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1D8124-FB64-4B41-98C6-01D2439678D3}"/>
              </a:ext>
            </a:extLst>
          </p:cNvPr>
          <p:cNvSpPr txBox="1"/>
          <p:nvPr/>
        </p:nvSpPr>
        <p:spPr>
          <a:xfrm>
            <a:off x="1575850" y="4238625"/>
            <a:ext cx="4187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F49FC-F72E-4DE4-8872-FCE914F5D4FF}"/>
              </a:ext>
            </a:extLst>
          </p:cNvPr>
          <p:cNvSpPr txBox="1"/>
          <p:nvPr/>
        </p:nvSpPr>
        <p:spPr>
          <a:xfrm>
            <a:off x="811025" y="4241695"/>
            <a:ext cx="707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gen2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41AE56-CA30-4B87-8067-D2E011BC7D5B}"/>
              </a:ext>
            </a:extLst>
          </p:cNvPr>
          <p:cNvSpPr/>
          <p:nvPr/>
        </p:nvSpPr>
        <p:spPr>
          <a:xfrm>
            <a:off x="9228232" y="3377947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5052D8-0935-42D2-8BE9-EE1B69F6333E}"/>
              </a:ext>
            </a:extLst>
          </p:cNvPr>
          <p:cNvSpPr/>
          <p:nvPr/>
        </p:nvSpPr>
        <p:spPr>
          <a:xfrm>
            <a:off x="9873739" y="3377947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5B861B-0AA2-4698-AACD-B5A72FBEAEE1}"/>
              </a:ext>
            </a:extLst>
          </p:cNvPr>
          <p:cNvSpPr/>
          <p:nvPr/>
        </p:nvSpPr>
        <p:spPr>
          <a:xfrm>
            <a:off x="10491928" y="3377946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90E3D-7A29-497A-AA82-4DF2C04C75B5}"/>
              </a:ext>
            </a:extLst>
          </p:cNvPr>
          <p:cNvSpPr/>
          <p:nvPr/>
        </p:nvSpPr>
        <p:spPr>
          <a:xfrm>
            <a:off x="9219830" y="3377949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D37B7D-423C-473D-9AC3-2C8B07E52F1A}"/>
              </a:ext>
            </a:extLst>
          </p:cNvPr>
          <p:cNvSpPr txBox="1"/>
          <p:nvPr/>
        </p:nvSpPr>
        <p:spPr>
          <a:xfrm>
            <a:off x="9219829" y="4201745"/>
            <a:ext cx="1966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07A332-7E67-4D39-8AA8-8C4137284F52}"/>
              </a:ext>
            </a:extLst>
          </p:cNvPr>
          <p:cNvCxnSpPr>
            <a:cxnSpLocks/>
          </p:cNvCxnSpPr>
          <p:nvPr/>
        </p:nvCxnSpPr>
        <p:spPr>
          <a:xfrm>
            <a:off x="9212209" y="4242435"/>
            <a:ext cx="19662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860E8921-C940-4232-A2F1-1C6143F22D35}"/>
              </a:ext>
            </a:extLst>
          </p:cNvPr>
          <p:cNvSpPr/>
          <p:nvPr/>
        </p:nvSpPr>
        <p:spPr>
          <a:xfrm>
            <a:off x="844440" y="3377946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0ECEC-192A-4557-A1ED-A29AD2DB066B}"/>
              </a:ext>
            </a:extLst>
          </p:cNvPr>
          <p:cNvSpPr/>
          <p:nvPr/>
        </p:nvSpPr>
        <p:spPr>
          <a:xfrm>
            <a:off x="1060634" y="3374881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BBD7042-3960-449F-9912-8312F27EBB90}"/>
              </a:ext>
            </a:extLst>
          </p:cNvPr>
          <p:cNvSpPr/>
          <p:nvPr/>
        </p:nvSpPr>
        <p:spPr>
          <a:xfrm>
            <a:off x="1215344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0DD6E-0FEF-4356-8936-17860F5E9757}"/>
              </a:ext>
            </a:extLst>
          </p:cNvPr>
          <p:cNvSpPr/>
          <p:nvPr/>
        </p:nvSpPr>
        <p:spPr>
          <a:xfrm>
            <a:off x="1523047" y="3374881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1696E0-E3DC-4952-B4E1-010BC26829BA}"/>
              </a:ext>
            </a:extLst>
          </p:cNvPr>
          <p:cNvSpPr/>
          <p:nvPr/>
        </p:nvSpPr>
        <p:spPr>
          <a:xfrm>
            <a:off x="1748279" y="3379479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C106600-35D3-431F-8B07-D9A130BDB36E}"/>
              </a:ext>
            </a:extLst>
          </p:cNvPr>
          <p:cNvSpPr/>
          <p:nvPr/>
        </p:nvSpPr>
        <p:spPr>
          <a:xfrm>
            <a:off x="2018692" y="3374881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5FFA2-E532-4D1C-8A90-B0C623454D98}"/>
              </a:ext>
            </a:extLst>
          </p:cNvPr>
          <p:cNvSpPr/>
          <p:nvPr/>
        </p:nvSpPr>
        <p:spPr>
          <a:xfrm>
            <a:off x="838829" y="3377950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36796E7-C997-4E86-A8A9-EF4129DB46E1}"/>
              </a:ext>
            </a:extLst>
          </p:cNvPr>
          <p:cNvGrpSpPr/>
          <p:nvPr/>
        </p:nvGrpSpPr>
        <p:grpSpPr>
          <a:xfrm>
            <a:off x="9299195" y="1952035"/>
            <a:ext cx="3190060" cy="375090"/>
            <a:chOff x="1011551" y="5804217"/>
            <a:chExt cx="3190060" cy="37509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602C5F1-BA7B-40BE-8B3D-D6F9A8170184}"/>
                </a:ext>
              </a:extLst>
            </p:cNvPr>
            <p:cNvSpPr/>
            <p:nvPr/>
          </p:nvSpPr>
          <p:spPr>
            <a:xfrm>
              <a:off x="1011551" y="5804217"/>
              <a:ext cx="373726" cy="369333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2E47A17-14C0-4100-8CB3-2ED66F9D4FA1}"/>
                </a:ext>
              </a:extLst>
            </p:cNvPr>
            <p:cNvSpPr/>
            <p:nvPr/>
          </p:nvSpPr>
          <p:spPr>
            <a:xfrm>
              <a:off x="2364102" y="5809974"/>
              <a:ext cx="373726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D7297B-19FE-4FD6-A295-660EC7EE3CDF}"/>
                </a:ext>
              </a:extLst>
            </p:cNvPr>
            <p:cNvSpPr txBox="1"/>
            <p:nvPr/>
          </p:nvSpPr>
          <p:spPr>
            <a:xfrm>
              <a:off x="1501408" y="5827374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занято</a:t>
              </a:r>
              <a:endParaRPr lang="en-US" sz="14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AEA82D0-77B9-4876-A182-31F8010D1AAC}"/>
                </a:ext>
              </a:extLst>
            </p:cNvPr>
            <p:cNvSpPr txBox="1"/>
            <p:nvPr/>
          </p:nvSpPr>
          <p:spPr>
            <a:xfrm>
              <a:off x="2827180" y="5831780"/>
              <a:ext cx="1374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свободно</a:t>
              </a:r>
              <a:endParaRPr lang="en-US" sz="1400" dirty="0"/>
            </a:p>
          </p:txBody>
        </p:sp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308D52-6A1A-4CC7-8AA4-03B6420C2287}"/>
              </a:ext>
            </a:extLst>
          </p:cNvPr>
          <p:cNvCxnSpPr>
            <a:cxnSpLocks/>
            <a:endCxn id="43" idx="3"/>
          </p:cNvCxnSpPr>
          <p:nvPr/>
        </p:nvCxnSpPr>
        <p:spPr>
          <a:xfrm>
            <a:off x="11186036" y="3248025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C293BD9-D0E0-49FE-8E2B-C5C49CB9DECB}"/>
              </a:ext>
            </a:extLst>
          </p:cNvPr>
          <p:cNvSpPr/>
          <p:nvPr/>
        </p:nvSpPr>
        <p:spPr>
          <a:xfrm>
            <a:off x="11186036" y="3377949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02EB1BD-F9C6-4B51-BA0F-DB24E129A86E}"/>
              </a:ext>
            </a:extLst>
          </p:cNvPr>
          <p:cNvCxnSpPr>
            <a:cxnSpLocks/>
          </p:cNvCxnSpPr>
          <p:nvPr/>
        </p:nvCxnSpPr>
        <p:spPr>
          <a:xfrm>
            <a:off x="9219994" y="3261746"/>
            <a:ext cx="0" cy="11076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B6AAE36A-B7BD-4C0A-8C11-03312842026B}"/>
              </a:ext>
            </a:extLst>
          </p:cNvPr>
          <p:cNvSpPr/>
          <p:nvPr/>
        </p:nvSpPr>
        <p:spPr>
          <a:xfrm>
            <a:off x="970521" y="4827373"/>
            <a:ext cx="546448" cy="4860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85494FC-105B-4BE0-A700-70301BB2D5FE}"/>
              </a:ext>
            </a:extLst>
          </p:cNvPr>
          <p:cNvSpPr/>
          <p:nvPr/>
        </p:nvSpPr>
        <p:spPr>
          <a:xfrm>
            <a:off x="5056004" y="3376022"/>
            <a:ext cx="310186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6E83FEF-26E4-49D2-838A-E01F14DAF6E4}"/>
              </a:ext>
            </a:extLst>
          </p:cNvPr>
          <p:cNvSpPr/>
          <p:nvPr/>
        </p:nvSpPr>
        <p:spPr>
          <a:xfrm>
            <a:off x="6065504" y="3383477"/>
            <a:ext cx="474359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C2278D-A578-4EE8-90C0-07737AF9240F}"/>
              </a:ext>
            </a:extLst>
          </p:cNvPr>
          <p:cNvSpPr/>
          <p:nvPr/>
        </p:nvSpPr>
        <p:spPr>
          <a:xfrm>
            <a:off x="7142949" y="3383476"/>
            <a:ext cx="215898" cy="369333"/>
          </a:xfrm>
          <a:prstGeom prst="rect">
            <a:avLst/>
          </a:prstGeom>
          <a:pattFill prst="pct7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7723FFF-5EA3-406F-963F-178DAC5C5163}"/>
              </a:ext>
            </a:extLst>
          </p:cNvPr>
          <p:cNvSpPr txBox="1"/>
          <p:nvPr/>
        </p:nvSpPr>
        <p:spPr>
          <a:xfrm>
            <a:off x="1780353" y="4859169"/>
            <a:ext cx="8258994" cy="1938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500" dirty="0"/>
              <a:t>GC </a:t>
            </a:r>
            <a:r>
              <a:rPr lang="ru-RU" sz="1500" b="1" dirty="0"/>
              <a:t>выбирает</a:t>
            </a:r>
            <a:r>
              <a:rPr lang="ru-RU" sz="1500" dirty="0"/>
              <a:t> между техниками сборки мусора:</a:t>
            </a:r>
          </a:p>
          <a:p>
            <a:pPr>
              <a:lnSpc>
                <a:spcPct val="125000"/>
              </a:lnSpc>
            </a:pPr>
            <a:endParaRPr lang="ru-RU" sz="700" dirty="0"/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bg1">
                    <a:lumMod val="65000"/>
                  </a:schemeClr>
                </a:solidFill>
              </a:rPr>
              <a:t>Sweep Collection </a:t>
            </a:r>
            <a:r>
              <a:rPr lang="en-US" sz="1500" dirty="0">
                <a:solidFill>
                  <a:schemeClr val="bg1">
                    <a:lumMod val="65000"/>
                  </a:schemeClr>
                </a:solidFill>
              </a:rPr>
              <a:t>– </a:t>
            </a:r>
            <a:r>
              <a:rPr lang="ru-RU" sz="1500" dirty="0">
                <a:solidFill>
                  <a:schemeClr val="bg1">
                    <a:lumMod val="65000"/>
                  </a:schemeClr>
                </a:solidFill>
              </a:rPr>
              <a:t>все недостижимые объекты поколения 0 трактуются как свободное место. Все достижимые объекты становятся поколением 1 путём сдвига границы поколений</a:t>
            </a:r>
          </a:p>
          <a:p>
            <a:pPr marL="571500" indent="-285750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1500" b="1" dirty="0"/>
              <a:t>Compact Collection</a:t>
            </a:r>
            <a:r>
              <a:rPr lang="en-US" sz="1500" dirty="0"/>
              <a:t> – </a:t>
            </a:r>
            <a:r>
              <a:rPr lang="ru-RU" sz="1500" dirty="0"/>
              <a:t>все достижимые объекты поколения 0 уплотняются, занимая места недостижимых объектов.</a:t>
            </a:r>
            <a:endParaRPr lang="en-US" sz="15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6A8D60C-69D8-41D0-BC85-07DD571EE4E0}"/>
              </a:ext>
            </a:extLst>
          </p:cNvPr>
          <p:cNvSpPr/>
          <p:nvPr/>
        </p:nvSpPr>
        <p:spPr>
          <a:xfrm>
            <a:off x="4687941" y="3806929"/>
            <a:ext cx="1104985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CD8E8C-E5F4-4DCF-9E47-644A6F48761E}"/>
              </a:ext>
            </a:extLst>
          </p:cNvPr>
          <p:cNvSpPr/>
          <p:nvPr/>
        </p:nvSpPr>
        <p:spPr>
          <a:xfrm>
            <a:off x="4689951" y="3806931"/>
            <a:ext cx="3082582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6B97C02-291E-4BF5-8749-920234481472}"/>
              </a:ext>
            </a:extLst>
          </p:cNvPr>
          <p:cNvSpPr/>
          <p:nvPr/>
        </p:nvSpPr>
        <p:spPr>
          <a:xfrm>
            <a:off x="7745664" y="3806930"/>
            <a:ext cx="1477781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allocation context</a:t>
            </a:r>
            <a:endParaRPr lang="en-US" sz="12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4A50B1-8978-4D19-A0F9-6FEB967658B6}"/>
              </a:ext>
            </a:extLst>
          </p:cNvPr>
          <p:cNvSpPr/>
          <p:nvPr/>
        </p:nvSpPr>
        <p:spPr>
          <a:xfrm>
            <a:off x="9231847" y="3806928"/>
            <a:ext cx="49147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40AB3E-C593-438C-B946-6B11E592B64B}"/>
              </a:ext>
            </a:extLst>
          </p:cNvPr>
          <p:cNvSpPr/>
          <p:nvPr/>
        </p:nvSpPr>
        <p:spPr>
          <a:xfrm>
            <a:off x="9877354" y="3806928"/>
            <a:ext cx="344197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7D1BD1-2CE1-469E-B770-852FE2624817}"/>
              </a:ext>
            </a:extLst>
          </p:cNvPr>
          <p:cNvSpPr/>
          <p:nvPr/>
        </p:nvSpPr>
        <p:spPr>
          <a:xfrm>
            <a:off x="10495543" y="3806927"/>
            <a:ext cx="145670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ECE769-2E21-490D-9D9C-3AA689B82071}"/>
              </a:ext>
            </a:extLst>
          </p:cNvPr>
          <p:cNvSpPr/>
          <p:nvPr/>
        </p:nvSpPr>
        <p:spPr>
          <a:xfrm>
            <a:off x="9223445" y="3806930"/>
            <a:ext cx="195779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LOH</a:t>
            </a:r>
            <a:endParaRPr lang="en-US" sz="12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E1E0EEE-1879-4CAC-B352-301D713AB963}"/>
              </a:ext>
            </a:extLst>
          </p:cNvPr>
          <p:cNvSpPr/>
          <p:nvPr/>
        </p:nvSpPr>
        <p:spPr>
          <a:xfrm>
            <a:off x="848055" y="3806927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3A494D1-51DE-4D54-8227-D92FF585FD34}"/>
              </a:ext>
            </a:extLst>
          </p:cNvPr>
          <p:cNvSpPr/>
          <p:nvPr/>
        </p:nvSpPr>
        <p:spPr>
          <a:xfrm>
            <a:off x="1064249" y="3803862"/>
            <a:ext cx="6794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F2A0318-7D61-438E-B2BA-8BB5EBB17749}"/>
              </a:ext>
            </a:extLst>
          </p:cNvPr>
          <p:cNvSpPr/>
          <p:nvPr/>
        </p:nvSpPr>
        <p:spPr>
          <a:xfrm>
            <a:off x="1218959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9EE4B2F-297B-467E-A49F-B59459399E72}"/>
              </a:ext>
            </a:extLst>
          </p:cNvPr>
          <p:cNvSpPr/>
          <p:nvPr/>
        </p:nvSpPr>
        <p:spPr>
          <a:xfrm>
            <a:off x="1526662" y="3803862"/>
            <a:ext cx="169933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BA13930-3965-4A07-8368-95E122EA689F}"/>
              </a:ext>
            </a:extLst>
          </p:cNvPr>
          <p:cNvSpPr/>
          <p:nvPr/>
        </p:nvSpPr>
        <p:spPr>
          <a:xfrm>
            <a:off x="1751894" y="3808460"/>
            <a:ext cx="94454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09A1DBF-4355-4C71-AC05-51E1EA4918A3}"/>
              </a:ext>
            </a:extLst>
          </p:cNvPr>
          <p:cNvSpPr/>
          <p:nvPr/>
        </p:nvSpPr>
        <p:spPr>
          <a:xfrm>
            <a:off x="2022307" y="3803862"/>
            <a:ext cx="701602" cy="369333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7D7B869-0648-4C57-9E8B-CC49F2B722F7}"/>
              </a:ext>
            </a:extLst>
          </p:cNvPr>
          <p:cNvSpPr/>
          <p:nvPr/>
        </p:nvSpPr>
        <p:spPr>
          <a:xfrm>
            <a:off x="842444" y="3806931"/>
            <a:ext cx="3839886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097974E-3BB3-4353-834C-2CE9456D2F72}"/>
              </a:ext>
            </a:extLst>
          </p:cNvPr>
          <p:cNvSpPr/>
          <p:nvPr/>
        </p:nvSpPr>
        <p:spPr>
          <a:xfrm>
            <a:off x="11189651" y="3806930"/>
            <a:ext cx="2370087" cy="369332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DC8D2A-CEA3-4CC6-A78E-B9521908EEE4}"/>
              </a:ext>
            </a:extLst>
          </p:cNvPr>
          <p:cNvCxnSpPr>
            <a:cxnSpLocks/>
          </p:cNvCxnSpPr>
          <p:nvPr/>
        </p:nvCxnSpPr>
        <p:spPr>
          <a:xfrm>
            <a:off x="5792961" y="3744214"/>
            <a:ext cx="0" cy="61823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276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966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/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Маркировке были подвергнуты только объекты нулевого поколения</a:t>
            </a:r>
          </a:p>
        </p:txBody>
      </p:sp>
    </p:spTree>
    <p:extLst>
      <p:ext uri="{BB962C8B-B14F-4D97-AF65-F5344CB8AC3E}">
        <p14:creationId xmlns:p14="http://schemas.microsoft.com/office/powerpoint/2010/main" val="18211417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25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1588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/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Маркировке были подвергнуты только объекты нулевого поколения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Поколение 0 стало пустым – это поведение по умолчанию</a:t>
            </a:r>
            <a:br>
              <a:rPr lang="ru-RU" dirty="0"/>
            </a:br>
            <a:r>
              <a:rPr lang="ru-R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Вообще, этого может и не произойти: мы поговорим об этом потом</a:t>
            </a:r>
          </a:p>
        </p:txBody>
      </p:sp>
    </p:spTree>
    <p:extLst>
      <p:ext uri="{BB962C8B-B14F-4D97-AF65-F5344CB8AC3E}">
        <p14:creationId xmlns:p14="http://schemas.microsoft.com/office/powerpoint/2010/main" val="26495591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1928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/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Маркировке были подвергнуты только объекты нулевого поколения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Поколение 0 стало пустым – это поведение по умолчанию</a:t>
            </a:r>
            <a:br>
              <a:rPr lang="ru-RU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ru-RU" sz="1400" i="1" dirty="0">
                <a:solidFill>
                  <a:schemeClr val="bg1">
                    <a:lumMod val="75000"/>
                  </a:schemeClr>
                </a:solidFill>
              </a:rPr>
              <a:t>Вообще, этого может и не произойти: мы поговорим об этом потом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Достижимые объекты «переместились» в поколение 1</a:t>
            </a:r>
          </a:p>
        </p:txBody>
      </p:sp>
    </p:spTree>
    <p:extLst>
      <p:ext uri="{BB962C8B-B14F-4D97-AF65-F5344CB8AC3E}">
        <p14:creationId xmlns:p14="http://schemas.microsoft.com/office/powerpoint/2010/main" val="3302089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227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Маркировке были подвергнуты только объекты нулевого поколения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Поколение 0 стало пустым – это поведение по умолчанию</a:t>
            </a:r>
            <a:br>
              <a:rPr lang="ru-RU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ru-RU" sz="1400" i="1" dirty="0">
                <a:solidFill>
                  <a:schemeClr val="bg1">
                    <a:lumMod val="75000"/>
                  </a:schemeClr>
                </a:solidFill>
              </a:rPr>
              <a:t>Вообще, этого может и не произойти: мы поговорим об этом потом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Достижимые объекты «переместились» в поколение 1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Поколение 1 выросло как в случае </a:t>
            </a:r>
            <a:r>
              <a:rPr lang="en-US" dirty="0"/>
              <a:t>Sweep, </a:t>
            </a:r>
            <a:r>
              <a:rPr lang="ru-RU" dirty="0"/>
              <a:t>так и в случае </a:t>
            </a:r>
            <a:r>
              <a:rPr lang="en-US" dirty="0"/>
              <a:t>Compact</a:t>
            </a:r>
          </a:p>
        </p:txBody>
      </p:sp>
    </p:spTree>
    <p:extLst>
      <p:ext uri="{BB962C8B-B14F-4D97-AF65-F5344CB8AC3E}">
        <p14:creationId xmlns:p14="http://schemas.microsoft.com/office/powerpoint/2010/main" val="3617184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2896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/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Маркировке были подвергнуты только объекты нулевого поколения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Поколение 0 стало пустым – это поведение по умолчанию</a:t>
            </a:r>
            <a:br>
              <a:rPr lang="ru-RU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ru-RU" sz="1400" i="1" dirty="0">
                <a:solidFill>
                  <a:schemeClr val="bg1">
                    <a:lumMod val="75000"/>
                  </a:schemeClr>
                </a:solidFill>
              </a:rPr>
              <a:t>Вообще, этого может и не произойти: мы поговорим об этом потом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Достижимые объекты «переместились» в поколение 1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Поколение 1 выросло как в случае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Sweep, </a:t>
            </a: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так и в случае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Compact</a:t>
            </a:r>
          </a:p>
          <a:p>
            <a:pPr marL="342900" indent="-342900">
              <a:lnSpc>
                <a:spcPct val="125000"/>
              </a:lnSpc>
              <a:buFontTx/>
              <a:buAutoNum type="arabicPeriod"/>
            </a:pPr>
            <a:r>
              <a:rPr lang="ru-RU" dirty="0"/>
              <a:t>Поколение 2 и </a:t>
            </a:r>
            <a:r>
              <a:rPr lang="en-US" dirty="0"/>
              <a:t>LOH </a:t>
            </a:r>
            <a:r>
              <a:rPr lang="ru-RU" dirty="0"/>
              <a:t>оказались не тронутыми</a:t>
            </a:r>
            <a:br>
              <a:rPr lang="ru-RU" dirty="0"/>
            </a:br>
            <a:r>
              <a:rPr lang="ru-R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Вообще, этого может и не произойти: мы поговорим об этом потом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9128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443789"/>
            <a:ext cx="9963396" cy="2896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Что произошло?</a:t>
            </a:r>
          </a:p>
          <a:p>
            <a:endParaRPr lang="ru-RU" dirty="0"/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Маркировке были подвергнуты только объекты нулевого поколения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Поколение 0 стало пустым – это поведение по умолчанию</a:t>
            </a:r>
            <a:br>
              <a:rPr lang="ru-RU" dirty="0"/>
            </a:br>
            <a:r>
              <a:rPr lang="ru-R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Вообще, этого может и не произойти: мы поговорим об этом потом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Достижимые объекты «переместились» в поколение 1</a:t>
            </a: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ru-RU" dirty="0"/>
              <a:t>Поколение 1 выросло как в случае </a:t>
            </a:r>
            <a:r>
              <a:rPr lang="en-US" dirty="0"/>
              <a:t>Sweep, </a:t>
            </a:r>
            <a:r>
              <a:rPr lang="ru-RU" dirty="0"/>
              <a:t>так и в случае </a:t>
            </a:r>
            <a:r>
              <a:rPr lang="en-US" dirty="0"/>
              <a:t>Compact</a:t>
            </a:r>
          </a:p>
          <a:p>
            <a:pPr marL="342900" indent="-342900">
              <a:lnSpc>
                <a:spcPct val="125000"/>
              </a:lnSpc>
              <a:buFontTx/>
              <a:buAutoNum type="arabicPeriod"/>
            </a:pPr>
            <a:r>
              <a:rPr lang="ru-RU" dirty="0"/>
              <a:t>Поколение 2 и </a:t>
            </a:r>
            <a:r>
              <a:rPr lang="en-US" dirty="0"/>
              <a:t>LOH </a:t>
            </a:r>
            <a:r>
              <a:rPr lang="ru-RU" dirty="0"/>
              <a:t>оказались не тронутыми</a:t>
            </a:r>
            <a:br>
              <a:rPr lang="ru-RU" dirty="0"/>
            </a:br>
            <a:r>
              <a:rPr lang="ru-R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Вообще, этого может и не произойти: мы поговорим об этом потом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3755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1B422D4-B395-49B3-B0A6-FE449F800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156" y="1496315"/>
            <a:ext cx="2271663" cy="32072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535612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411452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6813" y="1496315"/>
            <a:ext cx="2271664" cy="32072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4C9B476-C122-40D6-B674-AB7A184A3C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471" y="1496315"/>
            <a:ext cx="2271662" cy="320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9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837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  <a:p>
            <a:pPr lvl="0" defTabSz="914400">
              <a:lnSpc>
                <a:spcPct val="110000"/>
              </a:lnSpc>
              <a:spcBef>
                <a:spcPts val="0"/>
              </a:spcBef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5D8BAF-81C1-406D-9B14-F68904F01403}"/>
              </a:ext>
            </a:extLst>
          </p:cNvPr>
          <p:cNvSpPr/>
          <p:nvPr/>
        </p:nvSpPr>
        <p:spPr>
          <a:xfrm>
            <a:off x="4976253" y="1386035"/>
            <a:ext cx="2040556" cy="10395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780E33-EC2E-4AA3-8EA3-664B95D7E59F}"/>
              </a:ext>
            </a:extLst>
          </p:cNvPr>
          <p:cNvSpPr/>
          <p:nvPr/>
        </p:nvSpPr>
        <p:spPr>
          <a:xfrm>
            <a:off x="2369733" y="3253330"/>
            <a:ext cx="2837525" cy="8277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Workstation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1877E-82BB-4FF2-8E7B-9290AC2BA710}"/>
              </a:ext>
            </a:extLst>
          </p:cNvPr>
          <p:cNvSpPr/>
          <p:nvPr/>
        </p:nvSpPr>
        <p:spPr>
          <a:xfrm>
            <a:off x="6772969" y="3253331"/>
            <a:ext cx="2837525" cy="8277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926299E-81C0-4CAC-A633-526FC5342EED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4478631" y="1735430"/>
            <a:ext cx="827766" cy="2208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C481CF-59AB-437E-A593-92891B766103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6680248" y="1741846"/>
            <a:ext cx="827767" cy="21952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18CFF0A-AD68-4F0E-934A-B483C760DAC3}"/>
              </a:ext>
            </a:extLst>
          </p:cNvPr>
          <p:cNvSpPr txBox="1"/>
          <p:nvPr/>
        </p:nvSpPr>
        <p:spPr>
          <a:xfrm>
            <a:off x="2369733" y="4254364"/>
            <a:ext cx="3184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Уменьшить время простоя во время </a:t>
            </a:r>
            <a:r>
              <a:rPr lang="en-US" dirty="0"/>
              <a:t>GC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</a:t>
            </a:r>
            <a:r>
              <a:rPr lang="ru-RU" dirty="0"/>
              <a:t>срабатывает чаще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B4FA83-3487-454B-9519-FA68E2CA0435}"/>
              </a:ext>
            </a:extLst>
          </p:cNvPr>
          <p:cNvSpPr txBox="1"/>
          <p:nvPr/>
        </p:nvSpPr>
        <p:spPr>
          <a:xfrm>
            <a:off x="6748266" y="4216102"/>
            <a:ext cx="3184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</a:t>
            </a:r>
            <a:r>
              <a:rPr lang="ru-RU" dirty="0"/>
              <a:t>срабатывает реже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Пропускная способность приложения растёт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Растёт использование памяти (реже чистится)</a:t>
            </a:r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CA0A55-C56A-41C8-B0A1-E89A1CE5AC38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7FE5B29-E13F-450C-9467-FEF5C2D7C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EA9584-3EFE-450A-A31F-9D017354FCFE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1687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5D8BAF-81C1-406D-9B14-F68904F01403}"/>
              </a:ext>
            </a:extLst>
          </p:cNvPr>
          <p:cNvSpPr/>
          <p:nvPr/>
        </p:nvSpPr>
        <p:spPr>
          <a:xfrm>
            <a:off x="4976253" y="1386035"/>
            <a:ext cx="2040556" cy="10395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780E33-EC2E-4AA3-8EA3-664B95D7E59F}"/>
              </a:ext>
            </a:extLst>
          </p:cNvPr>
          <p:cNvSpPr/>
          <p:nvPr/>
        </p:nvSpPr>
        <p:spPr>
          <a:xfrm>
            <a:off x="2369733" y="3253330"/>
            <a:ext cx="2837525" cy="8277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Workstation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1877E-82BB-4FF2-8E7B-9290AC2BA710}"/>
              </a:ext>
            </a:extLst>
          </p:cNvPr>
          <p:cNvSpPr/>
          <p:nvPr/>
        </p:nvSpPr>
        <p:spPr>
          <a:xfrm>
            <a:off x="6772969" y="3253331"/>
            <a:ext cx="2837525" cy="8277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926299E-81C0-4CAC-A633-526FC5342EED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4478631" y="1735430"/>
            <a:ext cx="827766" cy="2208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C481CF-59AB-437E-A593-92891B766103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6680248" y="1741846"/>
            <a:ext cx="827767" cy="21952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ADC223C-ABBE-4DB6-97AA-B1A069D305F4}"/>
              </a:ext>
            </a:extLst>
          </p:cNvPr>
          <p:cNvSpPr/>
          <p:nvPr/>
        </p:nvSpPr>
        <p:spPr>
          <a:xfrm>
            <a:off x="1796093" y="5091652"/>
            <a:ext cx="1894250" cy="82776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Concurrent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8086DD-241E-40B5-ACD2-DD1C38DAC5B9}"/>
              </a:ext>
            </a:extLst>
          </p:cNvPr>
          <p:cNvSpPr/>
          <p:nvPr/>
        </p:nvSpPr>
        <p:spPr>
          <a:xfrm>
            <a:off x="3984803" y="5091650"/>
            <a:ext cx="1795107" cy="82776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Non-concurrent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6731853-0DB5-4BA2-A2AE-7296F9F300CD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rot="5400000">
            <a:off x="2760581" y="4063736"/>
            <a:ext cx="1010553" cy="1045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1C0D630-3FBC-482A-A1B5-A904275D283F}"/>
              </a:ext>
            </a:extLst>
          </p:cNvPr>
          <p:cNvCxnSpPr>
            <a:stCxn id="14" idx="2"/>
            <a:endCxn id="18" idx="0"/>
          </p:cNvCxnSpPr>
          <p:nvPr/>
        </p:nvCxnSpPr>
        <p:spPr>
          <a:xfrm rot="16200000" flipH="1">
            <a:off x="3830151" y="4039443"/>
            <a:ext cx="1010551" cy="10938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6A0EFF1-F645-4350-A306-71DEB96F359B}"/>
              </a:ext>
            </a:extLst>
          </p:cNvPr>
          <p:cNvSpPr/>
          <p:nvPr/>
        </p:nvSpPr>
        <p:spPr>
          <a:xfrm>
            <a:off x="6133312" y="5091649"/>
            <a:ext cx="1894250" cy="82776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Concurrent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07C5E2-4C10-423E-9BA7-2BE4D437C83D}"/>
              </a:ext>
            </a:extLst>
          </p:cNvPr>
          <p:cNvSpPr/>
          <p:nvPr/>
        </p:nvSpPr>
        <p:spPr>
          <a:xfrm>
            <a:off x="8380965" y="5091647"/>
            <a:ext cx="1795107" cy="82776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Non-concurrent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425F3CB3-4AFC-4B2E-9CF8-80E695FB8C3A}"/>
              </a:ext>
            </a:extLst>
          </p:cNvPr>
          <p:cNvCxnSpPr>
            <a:stCxn id="15" idx="2"/>
            <a:endCxn id="24" idx="0"/>
          </p:cNvCxnSpPr>
          <p:nvPr/>
        </p:nvCxnSpPr>
        <p:spPr>
          <a:xfrm rot="5400000">
            <a:off x="7130810" y="4030727"/>
            <a:ext cx="1010550" cy="11112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50EC5399-92CF-45C3-85E5-10B85E733C89}"/>
              </a:ext>
            </a:extLst>
          </p:cNvPr>
          <p:cNvCxnSpPr>
            <a:stCxn id="15" idx="2"/>
            <a:endCxn id="26" idx="0"/>
          </p:cNvCxnSpPr>
          <p:nvPr/>
        </p:nvCxnSpPr>
        <p:spPr>
          <a:xfrm rot="16200000" flipH="1">
            <a:off x="8229851" y="4042979"/>
            <a:ext cx="1010548" cy="10867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943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срабатывает триггер 0 поколения, будет собрано только оно</a:t>
            </a:r>
          </a:p>
        </p:txBody>
      </p:sp>
    </p:spTree>
    <p:extLst>
      <p:ext uri="{BB962C8B-B14F-4D97-AF65-F5344CB8AC3E}">
        <p14:creationId xmlns:p14="http://schemas.microsoft.com/office/powerpoint/2010/main" val="418645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/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</p:txBody>
      </p:sp>
    </p:spTree>
    <p:extLst>
      <p:ext uri="{BB962C8B-B14F-4D97-AF65-F5344CB8AC3E}">
        <p14:creationId xmlns:p14="http://schemas.microsoft.com/office/powerpoint/2010/main" val="2069425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На примере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62EF278-B655-4810-806E-2662F67C8924}"/>
              </a:ext>
            </a:extLst>
          </p:cNvPr>
          <p:cNvSpPr txBox="1"/>
          <p:nvPr/>
        </p:nvSpPr>
        <p:spPr>
          <a:xfrm>
            <a:off x="1238005" y="1209675"/>
            <a:ext cx="99633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r>
              <a:rPr lang="ru-RU" dirty="0"/>
              <a:t>Как происходит сборка мусора?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Если срабатывает триггер 0 поколения, будет собрано только оно: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>
                    <a:lumMod val="65000"/>
                  </a:schemeClr>
                </a:solidFill>
              </a:rPr>
              <a:t>Оно состоит только из новых объектов. Соответственно, диапазон сборки мусора короткий, алгоритмы сборки отработают быстро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Если сработает триггер 1 поколения, будут собраны 0 и 1 поколения</a:t>
            </a:r>
          </a:p>
        </p:txBody>
      </p:sp>
    </p:spTree>
    <p:extLst>
      <p:ext uri="{BB962C8B-B14F-4D97-AF65-F5344CB8AC3E}">
        <p14:creationId xmlns:p14="http://schemas.microsoft.com/office/powerpoint/2010/main" val="2848326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7923</TotalTime>
  <Words>1250</Words>
  <Application>Microsoft Office PowerPoint</Application>
  <PresentationFormat>Widescreen</PresentationFormat>
  <Paragraphs>351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Segoe UI Semibold</vt:lpstr>
      <vt:lpstr>Source Sans Pro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Sidristy</cp:lastModifiedBy>
  <cp:revision>46</cp:revision>
  <dcterms:created xsi:type="dcterms:W3CDTF">2018-09-29T08:14:48Z</dcterms:created>
  <dcterms:modified xsi:type="dcterms:W3CDTF">2019-03-31T10:44:36Z</dcterms:modified>
</cp:coreProperties>
</file>